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98" r:id="rId5"/>
    <p:sldId id="300" r:id="rId6"/>
    <p:sldId id="302" r:id="rId7"/>
    <p:sldId id="303" r:id="rId8"/>
    <p:sldId id="304" r:id="rId9"/>
    <p:sldId id="305" r:id="rId10"/>
    <p:sldId id="306" r:id="rId11"/>
    <p:sldId id="307" r:id="rId12"/>
    <p:sldId id="308" r:id="rId13"/>
    <p:sldId id="309" r:id="rId14"/>
    <p:sldId id="310"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4619" autoAdjust="0"/>
  </p:normalViewPr>
  <p:slideViewPr>
    <p:cSldViewPr snapToGrid="0">
      <p:cViewPr varScale="1">
        <p:scale>
          <a:sx n="90" d="100"/>
          <a:sy n="90" d="100"/>
        </p:scale>
        <p:origin x="355"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2.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9/20/2024</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23437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9/20/2024</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40465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9/20/2024</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2783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9/20/2024</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88359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9/20/2024</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6392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9/20/2024</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68543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9/20/2024</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3393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9/20/2024</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771184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9/20/2024</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016137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9/20/2024</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6030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10.xml"/></Relationships>
</file>

<file path=ppt/slides/_rels/slide1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3.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4.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5.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6.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7.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8.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pic>
        <p:nvPicPr>
          <p:cNvPr id="4" name="Picture 3" descr="A close up of a piece of paper with a pencil laying on top">
            <a:extLst>
              <a:ext uri="{FF2B5EF4-FFF2-40B4-BE49-F238E27FC236}">
                <a16:creationId xmlns:a16="http://schemas.microsoft.com/office/drawing/2014/main" id="{65810330-F0B5-43C9-BC34-094FFB5C0529}"/>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975"/>
            <a:ext cx="12191980" cy="6858000"/>
          </a:xfrm>
          <a:prstGeom prst="rect">
            <a:avLst/>
          </a:prstGeom>
        </p:spPr>
      </p:pic>
      <p:sp>
        <p:nvSpPr>
          <p:cNvPr id="35" name="Rectangle 34">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8123416" y="1475234"/>
            <a:ext cx="3214307" cy="2901694"/>
          </a:xfrm>
        </p:spPr>
        <p:txBody>
          <a:bodyPr anchor="b">
            <a:normAutofit/>
          </a:bodyPr>
          <a:lstStyle/>
          <a:p>
            <a:r>
              <a:rPr lang="en-US" sz="3200" dirty="0">
                <a:solidFill>
                  <a:schemeClr val="tx1"/>
                </a:solidFill>
                <a:latin typeface="Segoe UI" panose="020B0502040204020203" pitchFamily="34" charset="0"/>
                <a:cs typeface="Segoe UI" panose="020B0502040204020203" pitchFamily="34" charset="0"/>
              </a:rPr>
              <a:t>Assignment #1 – Regression</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8127750" y="4608576"/>
            <a:ext cx="3205640" cy="774186"/>
          </a:xfrm>
        </p:spPr>
        <p:txBody>
          <a:bodyPr anchor="t">
            <a:normAutofit/>
          </a:bodyPr>
          <a:lstStyle/>
          <a:p>
            <a:pPr>
              <a:lnSpc>
                <a:spcPct val="100000"/>
              </a:lnSpc>
            </a:pPr>
            <a:r>
              <a:rPr lang="en-US" sz="1600" dirty="0">
                <a:latin typeface="Segoe UI" panose="020B0502040204020203" pitchFamily="34" charset="0"/>
                <a:cs typeface="Segoe UI" panose="020B0502040204020203" pitchFamily="34" charset="0"/>
              </a:rPr>
              <a:t>Jay Panchal - 100960958</a:t>
            </a:r>
          </a:p>
        </p:txBody>
      </p:sp>
      <p:cxnSp>
        <p:nvCxnSpPr>
          <p:cNvPr id="37" name="Straight Connector 36">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193143965"/>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C86D3-8FD1-4F47-A319-7D0542E48B2F}"/>
              </a:ext>
            </a:extLst>
          </p:cNvPr>
          <p:cNvSpPr>
            <a:spLocks noGrp="1"/>
          </p:cNvSpPr>
          <p:nvPr>
            <p:ph type="title"/>
          </p:nvPr>
        </p:nvSpPr>
        <p:spPr>
          <a:xfrm>
            <a:off x="1000866" y="922867"/>
            <a:ext cx="10449665" cy="831427"/>
          </a:xfrm>
        </p:spPr>
        <p:txBody>
          <a:bodyPr vert="horz" lIns="91440" tIns="45720" rIns="91440" bIns="45720" rtlCol="0">
            <a:normAutofit/>
          </a:bodyPr>
          <a:lstStyle/>
          <a:p>
            <a:r>
              <a:rPr lang="en-US" dirty="0">
                <a:latin typeface="Segoe UI" panose="020B0502040204020203" pitchFamily="34" charset="0"/>
                <a:cs typeface="Segoe UI" panose="020B0502040204020203" pitchFamily="34" charset="0"/>
              </a:rPr>
              <a:t>Recommendations for Mr. John Hughes</a:t>
            </a:r>
          </a:p>
        </p:txBody>
      </p:sp>
      <p:sp>
        <p:nvSpPr>
          <p:cNvPr id="7" name="TextBox 6">
            <a:extLst>
              <a:ext uri="{FF2B5EF4-FFF2-40B4-BE49-F238E27FC236}">
                <a16:creationId xmlns:a16="http://schemas.microsoft.com/office/drawing/2014/main" id="{7412376A-E6F7-4031-6BFE-BDB706BD3621}"/>
              </a:ext>
            </a:extLst>
          </p:cNvPr>
          <p:cNvSpPr txBox="1"/>
          <p:nvPr/>
        </p:nvSpPr>
        <p:spPr>
          <a:xfrm>
            <a:off x="741469" y="2159413"/>
            <a:ext cx="10709062" cy="3323987"/>
          </a:xfrm>
          <a:prstGeom prst="rect">
            <a:avLst/>
          </a:prstGeom>
          <a:noFill/>
        </p:spPr>
        <p:txBody>
          <a:bodyPr wrap="square" rtlCol="0">
            <a:spAutoFit/>
          </a:bodyPr>
          <a:lstStyle/>
          <a:p>
            <a:pPr marL="342900" indent="-342900" algn="just">
              <a:buFont typeface="+mj-lt"/>
              <a:buAutoNum type="arabicPeriod" startAt="2"/>
            </a:pPr>
            <a:r>
              <a:rPr lang="en-US" sz="1400" b="1" dirty="0">
                <a:latin typeface="Segoe UI" panose="020B0502040204020203" pitchFamily="34" charset="0"/>
                <a:cs typeface="Segoe UI" panose="020B0502040204020203" pitchFamily="34" charset="0"/>
              </a:rPr>
              <a:t>Reevaluate the Impact of Diamond Cut, Color, and Clarity for More Precision in Premium Pricing</a:t>
            </a:r>
          </a:p>
          <a:p>
            <a:pPr algn="just"/>
            <a:r>
              <a:rPr lang="en-US" sz="1400" dirty="0">
                <a:latin typeface="Segoe UI" panose="020B0502040204020203" pitchFamily="34" charset="0"/>
                <a:cs typeface="Segoe UI" panose="020B0502040204020203" pitchFamily="34" charset="0"/>
              </a:rPr>
              <a:t>The model reveals that while carat weight is dominant, cut quality, color, and clarity also have significant effects on pricing. For example:</a:t>
            </a:r>
          </a:p>
          <a:p>
            <a:pPr marL="285750" indent="-285750" algn="just">
              <a:buFont typeface="Arial" panose="020B0604020202020204" pitchFamily="34" charset="0"/>
              <a:buChar char="•"/>
            </a:pPr>
            <a:r>
              <a:rPr lang="en-US" sz="1400" dirty="0">
                <a:latin typeface="Segoe UI" panose="020B0502040204020203" pitchFamily="34" charset="0"/>
                <a:cs typeface="Segoe UI" panose="020B0502040204020203" pitchFamily="34" charset="0"/>
              </a:rPr>
              <a:t>An Ideal cut adds an extra 434.96 USD compared to a Fair cut.</a:t>
            </a:r>
          </a:p>
          <a:p>
            <a:pPr marL="285750" indent="-285750" algn="just">
              <a:buFont typeface="Arial" panose="020B0604020202020204" pitchFamily="34" charset="0"/>
              <a:buChar char="•"/>
            </a:pPr>
            <a:r>
              <a:rPr lang="en-US" sz="1400" dirty="0">
                <a:latin typeface="Segoe UI" panose="020B0502040204020203" pitchFamily="34" charset="0"/>
                <a:cs typeface="Segoe UI" panose="020B0502040204020203" pitchFamily="34" charset="0"/>
              </a:rPr>
              <a:t>A diamond with a clarity of VS2 commands a premium of 1,774.78 USD over a diamond with the worst clarity.</a:t>
            </a:r>
          </a:p>
          <a:p>
            <a:pPr marL="285750" indent="-285750" algn="just">
              <a:buFont typeface="Arial" panose="020B0604020202020204" pitchFamily="34" charset="0"/>
              <a:buChar char="•"/>
            </a:pPr>
            <a:r>
              <a:rPr lang="en-US" sz="1400" dirty="0">
                <a:latin typeface="Segoe UI" panose="020B0502040204020203" pitchFamily="34" charset="0"/>
                <a:cs typeface="Segoe UI" panose="020B0502040204020203" pitchFamily="34" charset="0"/>
              </a:rPr>
              <a:t>However, diamonds with lower color grades (e.g., J color reduces price by 529.48 USD) detract significantly from overall value.</a:t>
            </a:r>
          </a:p>
          <a:p>
            <a:pPr algn="just"/>
            <a:endParaRPr lang="en-US" sz="1400" b="1" dirty="0">
              <a:latin typeface="Segoe UI" panose="020B0502040204020203" pitchFamily="34" charset="0"/>
              <a:cs typeface="Segoe UI" panose="020B0502040204020203" pitchFamily="34" charset="0"/>
            </a:endParaRPr>
          </a:p>
          <a:p>
            <a:pPr algn="just"/>
            <a:r>
              <a:rPr lang="en-US" sz="1400" b="1" dirty="0">
                <a:latin typeface="Segoe UI" panose="020B0502040204020203" pitchFamily="34" charset="0"/>
                <a:cs typeface="Segoe UI" panose="020B0502040204020203" pitchFamily="34" charset="0"/>
              </a:rPr>
              <a:t>Next Steps:</a:t>
            </a:r>
          </a:p>
          <a:p>
            <a:pPr marL="285750" indent="-285750" algn="just">
              <a:buFont typeface="Arial" panose="020B0604020202020204" pitchFamily="34" charset="0"/>
              <a:buChar char="•"/>
            </a:pPr>
            <a:r>
              <a:rPr lang="en-US" sz="1400" dirty="0">
                <a:latin typeface="Segoe UI" panose="020B0502040204020203" pitchFamily="34" charset="0"/>
                <a:cs typeface="Segoe UI" panose="020B0502040204020203" pitchFamily="34" charset="0"/>
              </a:rPr>
              <a:t>Reevaluate the pricing premium for diamonds with better clarity (e.g., VS1, VS2, and IF), as these qualities have a substantial positive impact on price.</a:t>
            </a:r>
          </a:p>
          <a:p>
            <a:pPr marL="285750" indent="-285750" algn="just">
              <a:buFont typeface="Arial" panose="020B0604020202020204" pitchFamily="34" charset="0"/>
              <a:buChar char="•"/>
            </a:pPr>
            <a:r>
              <a:rPr lang="en-US" sz="1400" dirty="0">
                <a:latin typeface="Segoe UI" panose="020B0502040204020203" pitchFamily="34" charset="0"/>
                <a:cs typeface="Segoe UI" panose="020B0502040204020203" pitchFamily="34" charset="0"/>
              </a:rPr>
              <a:t>Consider restructuring the pricing strategy to emphasize clarity over color in cases where diamonds have top-tier clarity but less favorable colors (e.g., H, I, J). This would allow Mr. Hughes to focus on diamonds where the clarity justifies a higher price even if the color is not the best.</a:t>
            </a:r>
          </a:p>
          <a:p>
            <a:pPr marL="285750" indent="-285750" algn="just">
              <a:buFont typeface="Arial" panose="020B0604020202020204" pitchFamily="34" charset="0"/>
              <a:buChar char="•"/>
            </a:pPr>
            <a:r>
              <a:rPr lang="en-US" sz="1400" dirty="0">
                <a:latin typeface="Segoe UI" panose="020B0502040204020203" pitchFamily="34" charset="0"/>
                <a:cs typeface="Segoe UI" panose="020B0502040204020203" pitchFamily="34" charset="0"/>
              </a:rPr>
              <a:t>Encourage more refined pricing strategies for cut quality, especially for Premium and Ideal cuts, as they contribute noticeably to price increases.</a:t>
            </a:r>
          </a:p>
        </p:txBody>
      </p:sp>
    </p:spTree>
    <p:extLst>
      <p:ext uri="{BB962C8B-B14F-4D97-AF65-F5344CB8AC3E}">
        <p14:creationId xmlns:p14="http://schemas.microsoft.com/office/powerpoint/2010/main" val="24071440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Dog tag reading &quot;thank you veterans&quot;">
            <a:extLst>
              <a:ext uri="{FF2B5EF4-FFF2-40B4-BE49-F238E27FC236}">
                <a16:creationId xmlns:a16="http://schemas.microsoft.com/office/drawing/2014/main" id="{14C28C66-F02B-7E4F-F751-96422EB56E87}"/>
              </a:ext>
            </a:extLst>
          </p:cNvPr>
          <p:cNvPicPr>
            <a:picLocks noChangeAspect="1"/>
          </p:cNvPicPr>
          <p:nvPr/>
        </p:nvPicPr>
        <p:blipFill>
          <a:blip r:embed="rId2"/>
          <a:srcRect t="30146" b="32302"/>
          <a:stretch/>
        </p:blipFill>
        <p:spPr>
          <a:xfrm>
            <a:off x="15" y="10"/>
            <a:ext cx="12191985" cy="4578340"/>
          </a:xfrm>
          <a:prstGeom prst="rect">
            <a:avLst/>
          </a:prstGeom>
          <a:noFill/>
        </p:spPr>
      </p:pic>
      <p:sp>
        <p:nvSpPr>
          <p:cNvPr id="4" name="TextBox 3">
            <a:extLst>
              <a:ext uri="{FF2B5EF4-FFF2-40B4-BE49-F238E27FC236}">
                <a16:creationId xmlns:a16="http://schemas.microsoft.com/office/drawing/2014/main" id="{4E878447-E779-B93E-C712-04618C021320}"/>
              </a:ext>
            </a:extLst>
          </p:cNvPr>
          <p:cNvSpPr txBox="1"/>
          <p:nvPr/>
        </p:nvSpPr>
        <p:spPr>
          <a:xfrm>
            <a:off x="1139612" y="5121095"/>
            <a:ext cx="10113645" cy="743682"/>
          </a:xfrm>
          <a:prstGeom prst="rect">
            <a:avLst/>
          </a:prstGeom>
        </p:spPr>
        <p:txBody>
          <a:bodyPr vert="horz" lIns="91440" tIns="0" rIns="91440" bIns="0" rtlCol="0" anchor="b">
            <a:normAutofit/>
          </a:bodyPr>
          <a:lstStyle/>
          <a:p>
            <a:pPr>
              <a:lnSpc>
                <a:spcPct val="90000"/>
              </a:lnSpc>
              <a:spcBef>
                <a:spcPct val="0"/>
              </a:spcBef>
              <a:spcAft>
                <a:spcPts val="600"/>
              </a:spcAft>
            </a:pPr>
            <a:r>
              <a:rPr lang="en-US" sz="4400" b="0" i="0" kern="1200" spc="-50" baseline="0" dirty="0">
                <a:solidFill>
                  <a:srgbClr val="FFFFFF"/>
                </a:solidFill>
                <a:latin typeface="+mj-lt"/>
                <a:ea typeface="+mj-ea"/>
                <a:cs typeface="+mj-cs"/>
              </a:rPr>
              <a:t>Thank You!</a:t>
            </a:r>
          </a:p>
        </p:txBody>
      </p:sp>
    </p:spTree>
    <p:extLst>
      <p:ext uri="{BB962C8B-B14F-4D97-AF65-F5344CB8AC3E}">
        <p14:creationId xmlns:p14="http://schemas.microsoft.com/office/powerpoint/2010/main" val="14450701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C86D3-8FD1-4F47-A319-7D0542E48B2F}"/>
              </a:ext>
            </a:extLst>
          </p:cNvPr>
          <p:cNvSpPr>
            <a:spLocks noGrp="1"/>
          </p:cNvSpPr>
          <p:nvPr>
            <p:ph type="title"/>
          </p:nvPr>
        </p:nvSpPr>
        <p:spPr>
          <a:xfrm>
            <a:off x="1097280" y="286603"/>
            <a:ext cx="10058400" cy="1450757"/>
          </a:xfrm>
        </p:spPr>
        <p:txBody>
          <a:bodyPr vert="horz" lIns="91440" tIns="45720" rIns="91440" bIns="45720" rtlCol="0">
            <a:normAutofit/>
          </a:bodyPr>
          <a:lstStyle/>
          <a:p>
            <a:r>
              <a:rPr lang="en-US" dirty="0">
                <a:latin typeface="Segoe UI" panose="020B0502040204020203" pitchFamily="34" charset="0"/>
                <a:cs typeface="Segoe UI" panose="020B0502040204020203" pitchFamily="34" charset="0"/>
              </a:rPr>
              <a:t>Rationale Statement</a:t>
            </a:r>
          </a:p>
        </p:txBody>
      </p:sp>
      <p:sp>
        <p:nvSpPr>
          <p:cNvPr id="7" name="TextBox 6">
            <a:extLst>
              <a:ext uri="{FF2B5EF4-FFF2-40B4-BE49-F238E27FC236}">
                <a16:creationId xmlns:a16="http://schemas.microsoft.com/office/drawing/2014/main" id="{7412376A-E6F7-4031-6BFE-BDB706BD3621}"/>
              </a:ext>
            </a:extLst>
          </p:cNvPr>
          <p:cNvSpPr txBox="1"/>
          <p:nvPr/>
        </p:nvSpPr>
        <p:spPr>
          <a:xfrm>
            <a:off x="422487" y="2023534"/>
            <a:ext cx="11407986" cy="4401205"/>
          </a:xfrm>
          <a:prstGeom prst="rect">
            <a:avLst/>
          </a:prstGeom>
          <a:noFill/>
        </p:spPr>
        <p:txBody>
          <a:bodyPr wrap="square" rtlCol="0">
            <a:spAutoFit/>
          </a:bodyPr>
          <a:lstStyle/>
          <a:p>
            <a:pPr algn="just"/>
            <a:r>
              <a:rPr lang="en-US" sz="1400" dirty="0">
                <a:latin typeface="Segoe UI" panose="020B0502040204020203" pitchFamily="34" charset="0"/>
                <a:cs typeface="Segoe UI" panose="020B0502040204020203" pitchFamily="34" charset="0"/>
              </a:rPr>
              <a:t>In the diamond industry, pricing is one of the most critical decisions for both businesses and customers. Diamonds vary in size, quality, and appearance, and all these factors play a role in determining their price. However, figuring out exactly how much each characteristic—like carat weight, cut, color, and clarity—affects the price is not always straightforward. To help Mr. John Hughes make more informed pricing decisions, we analyzed a dataset containing over 53,000 diamonds, each with detailed information about these factors.</a:t>
            </a:r>
          </a:p>
          <a:p>
            <a:pPr algn="just"/>
            <a:endParaRPr lang="en-US" sz="1400" dirty="0">
              <a:latin typeface="Segoe UI" panose="020B0502040204020203" pitchFamily="34" charset="0"/>
              <a:cs typeface="Segoe UI" panose="020B0502040204020203" pitchFamily="34" charset="0"/>
            </a:endParaRPr>
          </a:p>
          <a:p>
            <a:pPr algn="just"/>
            <a:r>
              <a:rPr lang="en-US" sz="1400" dirty="0">
                <a:latin typeface="Segoe UI" panose="020B0502040204020203" pitchFamily="34" charset="0"/>
                <a:cs typeface="Segoe UI" panose="020B0502040204020203" pitchFamily="34" charset="0"/>
              </a:rPr>
              <a:t>To tackle this, we used a statistical method called </a:t>
            </a:r>
            <a:r>
              <a:rPr lang="en-US" sz="1400" b="1" dirty="0">
                <a:latin typeface="Segoe UI" panose="020B0502040204020203" pitchFamily="34" charset="0"/>
                <a:cs typeface="Segoe UI" panose="020B0502040204020203" pitchFamily="34" charset="0"/>
              </a:rPr>
              <a:t>multivariate regression</a:t>
            </a:r>
            <a:r>
              <a:rPr lang="en-US" sz="1400" dirty="0">
                <a:latin typeface="Segoe UI" panose="020B0502040204020203" pitchFamily="34" charset="0"/>
                <a:cs typeface="Segoe UI" panose="020B0502040204020203" pitchFamily="34" charset="0"/>
              </a:rPr>
              <a:t>. This method allows us to analyze how multiple factors at the same time influence one main outcome—here, the price of a diamond.</a:t>
            </a:r>
          </a:p>
          <a:p>
            <a:pPr algn="just"/>
            <a:endParaRPr lang="en-US" sz="1400" dirty="0">
              <a:latin typeface="Segoe UI" panose="020B0502040204020203" pitchFamily="34" charset="0"/>
              <a:cs typeface="Segoe UI" panose="020B0502040204020203" pitchFamily="34" charset="0"/>
            </a:endParaRPr>
          </a:p>
          <a:p>
            <a:pPr algn="just"/>
            <a:r>
              <a:rPr lang="en-US" sz="1400" dirty="0">
                <a:latin typeface="Segoe UI" panose="020B0502040204020203" pitchFamily="34" charset="0"/>
                <a:cs typeface="Segoe UI" panose="020B0502040204020203" pitchFamily="34" charset="0"/>
              </a:rPr>
              <a:t>For instance, a larger carat weight might increase the price, while a lower-quality color could decrease it. The challenge is understanding how these various factors work together to determine the final price.</a:t>
            </a:r>
          </a:p>
          <a:p>
            <a:pPr algn="just"/>
            <a:endParaRPr lang="en-US" sz="1400" dirty="0">
              <a:latin typeface="Segoe UI" panose="020B0502040204020203" pitchFamily="34" charset="0"/>
              <a:cs typeface="Segoe UI" panose="020B0502040204020203" pitchFamily="34" charset="0"/>
            </a:endParaRPr>
          </a:p>
          <a:p>
            <a:pPr algn="just"/>
            <a:r>
              <a:rPr lang="en-US" sz="1400" dirty="0">
                <a:latin typeface="Segoe UI" panose="020B0502040204020203" pitchFamily="34" charset="0"/>
                <a:cs typeface="Segoe UI" panose="020B0502040204020203" pitchFamily="34" charset="0"/>
              </a:rPr>
              <a:t>In simple terms, multivariate regression helps us build a formula that tells us how much each factor—like carat, cut, or clarity—impacts the diamond’s price. This formula lets us predict the price of a diamond based on its features. </a:t>
            </a:r>
          </a:p>
          <a:p>
            <a:pPr algn="just"/>
            <a:endParaRPr lang="en-US" sz="1400" dirty="0">
              <a:latin typeface="Segoe UI" panose="020B0502040204020203" pitchFamily="34" charset="0"/>
              <a:cs typeface="Segoe UI" panose="020B0502040204020203" pitchFamily="34" charset="0"/>
            </a:endParaRPr>
          </a:p>
          <a:p>
            <a:pPr algn="just"/>
            <a:r>
              <a:rPr lang="en-US" sz="1400" dirty="0">
                <a:latin typeface="Segoe UI" panose="020B0502040204020203" pitchFamily="34" charset="0"/>
                <a:cs typeface="Segoe UI" panose="020B0502040204020203" pitchFamily="34" charset="0"/>
              </a:rPr>
              <a:t>For example, we can answer questions like:</a:t>
            </a:r>
          </a:p>
          <a:p>
            <a:pPr algn="just"/>
            <a:r>
              <a:rPr lang="en-US" sz="1400" dirty="0">
                <a:latin typeface="Segoe UI" panose="020B0502040204020203" pitchFamily="34" charset="0"/>
                <a:cs typeface="Segoe UI" panose="020B0502040204020203" pitchFamily="34" charset="0"/>
              </a:rPr>
              <a:t>How much more is a diamond worth if its carat weight increases by one unit?</a:t>
            </a:r>
          </a:p>
          <a:p>
            <a:pPr algn="just"/>
            <a:r>
              <a:rPr lang="en-US" sz="1400" dirty="0">
                <a:latin typeface="Segoe UI" panose="020B0502040204020203" pitchFamily="34" charset="0"/>
                <a:cs typeface="Segoe UI" panose="020B0502040204020203" pitchFamily="34" charset="0"/>
              </a:rPr>
              <a:t>How do changes in cut or clarity affect the price, and which has a bigger impact?</a:t>
            </a:r>
          </a:p>
          <a:p>
            <a:pPr algn="just"/>
            <a:endParaRPr lang="en-US" sz="1400" dirty="0">
              <a:latin typeface="Segoe UI" panose="020B0502040204020203" pitchFamily="34" charset="0"/>
              <a:cs typeface="Segoe UI" panose="020B0502040204020203" pitchFamily="34" charset="0"/>
            </a:endParaRPr>
          </a:p>
          <a:p>
            <a:pPr algn="just"/>
            <a:r>
              <a:rPr lang="en-US" sz="1400" dirty="0">
                <a:latin typeface="Segoe UI" panose="020B0502040204020203" pitchFamily="34" charset="0"/>
                <a:cs typeface="Segoe UI" panose="020B0502040204020203" pitchFamily="34" charset="0"/>
              </a:rPr>
              <a:t>By using this approach, we can better understand the relationships between a diamond's features and its price, allowing Mr. Hughes to optimize pricing strategies, offer competitive pricing, and ensure profitability.</a:t>
            </a:r>
          </a:p>
        </p:txBody>
      </p:sp>
    </p:spTree>
    <p:extLst>
      <p:ext uri="{BB962C8B-B14F-4D97-AF65-F5344CB8AC3E}">
        <p14:creationId xmlns:p14="http://schemas.microsoft.com/office/powerpoint/2010/main" val="29335143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C86D3-8FD1-4F47-A319-7D0542E48B2F}"/>
              </a:ext>
            </a:extLst>
          </p:cNvPr>
          <p:cNvSpPr>
            <a:spLocks noGrp="1"/>
          </p:cNvSpPr>
          <p:nvPr>
            <p:ph type="title"/>
          </p:nvPr>
        </p:nvSpPr>
        <p:spPr>
          <a:xfrm>
            <a:off x="1097280" y="286603"/>
            <a:ext cx="10058400" cy="1450757"/>
          </a:xfrm>
        </p:spPr>
        <p:txBody>
          <a:bodyPr vert="horz" lIns="91440" tIns="45720" rIns="91440" bIns="45720" rtlCol="0">
            <a:normAutofit/>
          </a:bodyPr>
          <a:lstStyle/>
          <a:p>
            <a:r>
              <a:rPr lang="en-US" dirty="0">
                <a:latin typeface="Segoe UI" panose="020B0502040204020203" pitchFamily="34" charset="0"/>
                <a:cs typeface="Segoe UI" panose="020B0502040204020203" pitchFamily="34" charset="0"/>
              </a:rPr>
              <a:t>Regression Model Formula</a:t>
            </a:r>
          </a:p>
        </p:txBody>
      </p:sp>
      <p:sp>
        <p:nvSpPr>
          <p:cNvPr id="7" name="TextBox 6">
            <a:extLst>
              <a:ext uri="{FF2B5EF4-FFF2-40B4-BE49-F238E27FC236}">
                <a16:creationId xmlns:a16="http://schemas.microsoft.com/office/drawing/2014/main" id="{7412376A-E6F7-4031-6BFE-BDB706BD3621}"/>
              </a:ext>
            </a:extLst>
          </p:cNvPr>
          <p:cNvSpPr txBox="1"/>
          <p:nvPr/>
        </p:nvSpPr>
        <p:spPr>
          <a:xfrm>
            <a:off x="422487" y="2023534"/>
            <a:ext cx="11407986" cy="4401205"/>
          </a:xfrm>
          <a:prstGeom prst="rect">
            <a:avLst/>
          </a:prstGeom>
          <a:noFill/>
        </p:spPr>
        <p:txBody>
          <a:bodyPr wrap="square" rtlCol="0">
            <a:spAutoFit/>
          </a:bodyPr>
          <a:lstStyle/>
          <a:p>
            <a:pPr algn="just"/>
            <a:r>
              <a:rPr lang="en-US" sz="1400" dirty="0">
                <a:latin typeface="Segoe UI" panose="020B0502040204020203" pitchFamily="34" charset="0"/>
                <a:cs typeface="Segoe UI" panose="020B0502040204020203" pitchFamily="34" charset="0"/>
              </a:rPr>
              <a:t>The general form of the regression model is:</a:t>
            </a:r>
          </a:p>
          <a:p>
            <a:pPr algn="just"/>
            <a:endParaRPr lang="en-US" sz="1400" dirty="0">
              <a:latin typeface="Segoe UI" panose="020B0502040204020203" pitchFamily="34" charset="0"/>
              <a:cs typeface="Segoe UI" panose="020B0502040204020203" pitchFamily="34" charset="0"/>
            </a:endParaRPr>
          </a:p>
          <a:p>
            <a:pPr algn="just"/>
            <a:r>
              <a:rPr lang="en-US" sz="1400" dirty="0">
                <a:latin typeface="Segoe UI" panose="020B0502040204020203" pitchFamily="34" charset="0"/>
                <a:cs typeface="Segoe UI" panose="020B0502040204020203" pitchFamily="34" charset="0"/>
              </a:rPr>
              <a:t>y^​ =</a:t>
            </a:r>
            <a:r>
              <a:rPr lang="el-GR" sz="1400" dirty="0">
                <a:latin typeface="Segoe UI" panose="020B0502040204020203" pitchFamily="34" charset="0"/>
                <a:cs typeface="Segoe UI" panose="020B0502040204020203" pitchFamily="34" charset="0"/>
              </a:rPr>
              <a:t>β 0​ +β 1​ </a:t>
            </a:r>
            <a:r>
              <a:rPr lang="en-US" sz="1400" dirty="0">
                <a:latin typeface="Segoe UI" panose="020B0502040204020203" pitchFamily="34" charset="0"/>
                <a:cs typeface="Segoe UI" panose="020B0502040204020203" pitchFamily="34" charset="0"/>
              </a:rPr>
              <a:t>X 1​ +</a:t>
            </a:r>
            <a:r>
              <a:rPr lang="el-GR" sz="1400" dirty="0">
                <a:latin typeface="Segoe UI" panose="020B0502040204020203" pitchFamily="34" charset="0"/>
                <a:cs typeface="Segoe UI" panose="020B0502040204020203" pitchFamily="34" charset="0"/>
              </a:rPr>
              <a:t>β 2​ </a:t>
            </a:r>
            <a:r>
              <a:rPr lang="en-US" sz="1400" dirty="0">
                <a:latin typeface="Segoe UI" panose="020B0502040204020203" pitchFamily="34" charset="0"/>
                <a:cs typeface="Segoe UI" panose="020B0502040204020203" pitchFamily="34" charset="0"/>
              </a:rPr>
              <a:t>X 2​ +⋯+</a:t>
            </a:r>
            <a:r>
              <a:rPr lang="el-GR" sz="1400" dirty="0">
                <a:latin typeface="Segoe UI" panose="020B0502040204020203" pitchFamily="34" charset="0"/>
                <a:cs typeface="Segoe UI" panose="020B0502040204020203" pitchFamily="34" charset="0"/>
              </a:rPr>
              <a:t>β </a:t>
            </a:r>
            <a:r>
              <a:rPr lang="en-US" sz="1400" dirty="0">
                <a:latin typeface="Segoe UI" panose="020B0502040204020203" pitchFamily="34" charset="0"/>
                <a:cs typeface="Segoe UI" panose="020B0502040204020203" pitchFamily="34" charset="0"/>
              </a:rPr>
              <a:t>p​ X p</a:t>
            </a:r>
          </a:p>
          <a:p>
            <a:pPr algn="just"/>
            <a:br>
              <a:rPr lang="en-US" sz="1400" dirty="0">
                <a:latin typeface="Segoe UI" panose="020B0502040204020203" pitchFamily="34" charset="0"/>
                <a:cs typeface="Segoe UI" panose="020B0502040204020203" pitchFamily="34" charset="0"/>
              </a:rPr>
            </a:br>
            <a:r>
              <a:rPr lang="en-US" sz="1400" dirty="0">
                <a:latin typeface="Segoe UI" panose="020B0502040204020203" pitchFamily="34" charset="0"/>
                <a:cs typeface="Segoe UI" panose="020B0502040204020203" pitchFamily="34" charset="0"/>
              </a:rPr>
              <a:t>For this specific problem, the regression equation that predicts the price of a diamond based on its characteristics is:</a:t>
            </a:r>
          </a:p>
          <a:p>
            <a:pPr algn="just"/>
            <a:endParaRPr lang="en-US" sz="1400" dirty="0">
              <a:latin typeface="Segoe UI" panose="020B0502040204020203" pitchFamily="34" charset="0"/>
              <a:cs typeface="Segoe UI" panose="020B0502040204020203" pitchFamily="34" charset="0"/>
            </a:endParaRPr>
          </a:p>
          <a:p>
            <a:pPr>
              <a:lnSpc>
                <a:spcPct val="150000"/>
              </a:lnSpc>
            </a:pPr>
            <a:r>
              <a:rPr lang="en-US" sz="1400" b="1" dirty="0">
                <a:latin typeface="Segoe UI" panose="020B0502040204020203" pitchFamily="34" charset="0"/>
                <a:cs typeface="Segoe UI" panose="020B0502040204020203" pitchFamily="34" charset="0"/>
              </a:rPr>
              <a:t>Price</a:t>
            </a:r>
            <a:r>
              <a:rPr lang="en-US" sz="1400" dirty="0">
                <a:latin typeface="Segoe UI" panose="020B0502040204020203" pitchFamily="34" charset="0"/>
                <a:cs typeface="Segoe UI" panose="020B0502040204020203" pitchFamily="34" charset="0"/>
              </a:rPr>
              <a:t> = 3945.97+(5423.17×carat)+(−91.83×depth)+(−58.17×table)+(−1190.32×x)+(5.33×y)+(−50.84×z)+(180.52×cut_Good)+(434.96×cut_Ideal)</a:t>
            </a:r>
          </a:p>
          <a:p>
            <a:pPr>
              <a:lnSpc>
                <a:spcPct val="150000"/>
              </a:lnSpc>
            </a:pPr>
            <a:r>
              <a:rPr lang="en-US" sz="1400" dirty="0">
                <a:latin typeface="Segoe UI" panose="020B0502040204020203" pitchFamily="34" charset="0"/>
                <a:cs typeface="Segoe UI" panose="020B0502040204020203" pitchFamily="34" charset="0"/>
              </a:rPr>
              <a:t>+(355.01×cut_Premium)+(322.90×cut_Very_Good)+(180.52×cut_Good)+(434.96×cut_Ideal)+(355.01×cut_Premium)</a:t>
            </a:r>
          </a:p>
          <a:p>
            <a:pPr>
              <a:lnSpc>
                <a:spcPct val="150000"/>
              </a:lnSpc>
            </a:pPr>
            <a:r>
              <a:rPr lang="en-US" sz="1400" dirty="0">
                <a:latin typeface="Segoe UI" panose="020B0502040204020203" pitchFamily="34" charset="0"/>
                <a:cs typeface="Segoe UI" panose="020B0502040204020203" pitchFamily="34" charset="0"/>
              </a:rPr>
              <a:t>+(322.90×cut_Very_Good)+(−77.69×color_E)+(−94.11×color_F)+(−189.29×color_G)+(−350.38×color_H)+(−439.32×color_I)</a:t>
            </a:r>
          </a:p>
          <a:p>
            <a:pPr>
              <a:lnSpc>
                <a:spcPct val="150000"/>
              </a:lnSpc>
            </a:pPr>
            <a:r>
              <a:rPr lang="en-US" sz="1400" dirty="0">
                <a:latin typeface="Segoe UI" panose="020B0502040204020203" pitchFamily="34" charset="0"/>
                <a:cs typeface="Segoe UI" panose="020B0502040204020203" pitchFamily="34" charset="0"/>
              </a:rPr>
              <a:t>+(−529.48×color_J)+(−77.69×color_E)+(−94.11×color_F)+(−189.29×color_G)+(−350.38×color_H)+(−439.32×color_I)+(−529.48×color_J)</a:t>
            </a:r>
          </a:p>
          <a:p>
            <a:pPr>
              <a:lnSpc>
                <a:spcPct val="150000"/>
              </a:lnSpc>
            </a:pPr>
            <a:r>
              <a:rPr lang="en-US" sz="1400" dirty="0">
                <a:latin typeface="Segoe UI" panose="020B0502040204020203" pitchFamily="34" charset="0"/>
                <a:cs typeface="Segoe UI" panose="020B0502040204020203" pitchFamily="34" charset="0"/>
              </a:rPr>
              <a:t>+(938.25×clarity_IF)+(1561.60×clarity_SI1)+(1003.92×clarity_SI2)+(1641.65×clarity_VS1)+(1774.78×clarity_VS2)+(1246.72×clarity_VVS1)</a:t>
            </a:r>
          </a:p>
          <a:p>
            <a:pPr>
              <a:lnSpc>
                <a:spcPct val="150000"/>
              </a:lnSpc>
            </a:pPr>
            <a:r>
              <a:rPr lang="en-US" sz="1400" dirty="0">
                <a:latin typeface="Segoe UI" panose="020B0502040204020203" pitchFamily="34" charset="0"/>
                <a:cs typeface="Segoe UI" panose="020B0502040204020203" pitchFamily="34" charset="0"/>
              </a:rPr>
              <a:t>+(1437.89×clarity_VVS2)+(938.25×clarity_IF)+(1561.60×clarity_SI1)+(1003.92×clarity_SI2)+(1641.65×clarity_VS1)+(1774.78×clarity_VS2)</a:t>
            </a:r>
          </a:p>
          <a:p>
            <a:pPr>
              <a:lnSpc>
                <a:spcPct val="150000"/>
              </a:lnSpc>
            </a:pPr>
            <a:r>
              <a:rPr lang="en-US" sz="1400" dirty="0">
                <a:latin typeface="Segoe UI" panose="020B0502040204020203" pitchFamily="34" charset="0"/>
                <a:cs typeface="Segoe UI" panose="020B0502040204020203" pitchFamily="34" charset="0"/>
              </a:rPr>
              <a:t>+(1246.72×clarity_VVS1)+(1437.89×clarity_VVS2)</a:t>
            </a:r>
          </a:p>
          <a:p>
            <a:pPr algn="just"/>
            <a:endParaRPr lang="en-US" sz="1400" dirty="0">
              <a:latin typeface="Segoe UI" panose="020B0502040204020203" pitchFamily="34" charset="0"/>
              <a:cs typeface="Segoe UI" panose="020B0502040204020203" pitchFamily="34" charset="0"/>
            </a:endParaRPr>
          </a:p>
          <a:p>
            <a:pPr algn="just"/>
            <a:endParaRPr lang="en-US" sz="1400"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7919488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C86D3-8FD1-4F47-A319-7D0542E48B2F}"/>
              </a:ext>
            </a:extLst>
          </p:cNvPr>
          <p:cNvSpPr>
            <a:spLocks noGrp="1"/>
          </p:cNvSpPr>
          <p:nvPr>
            <p:ph type="title"/>
          </p:nvPr>
        </p:nvSpPr>
        <p:spPr>
          <a:xfrm>
            <a:off x="1066800" y="168070"/>
            <a:ext cx="10058400" cy="1450757"/>
          </a:xfrm>
        </p:spPr>
        <p:txBody>
          <a:bodyPr vert="horz" lIns="91440" tIns="45720" rIns="91440" bIns="45720" rtlCol="0">
            <a:normAutofit/>
          </a:bodyPr>
          <a:lstStyle/>
          <a:p>
            <a:r>
              <a:rPr lang="en-US" dirty="0">
                <a:latin typeface="Segoe UI" panose="020B0502040204020203" pitchFamily="34" charset="0"/>
                <a:cs typeface="Segoe UI" panose="020B0502040204020203" pitchFamily="34" charset="0"/>
              </a:rPr>
              <a:t>Explanation of the Coefficients</a:t>
            </a:r>
          </a:p>
        </p:txBody>
      </p:sp>
      <p:sp>
        <p:nvSpPr>
          <p:cNvPr id="7" name="TextBox 6">
            <a:extLst>
              <a:ext uri="{FF2B5EF4-FFF2-40B4-BE49-F238E27FC236}">
                <a16:creationId xmlns:a16="http://schemas.microsoft.com/office/drawing/2014/main" id="{7412376A-E6F7-4031-6BFE-BDB706BD3621}"/>
              </a:ext>
            </a:extLst>
          </p:cNvPr>
          <p:cNvSpPr txBox="1"/>
          <p:nvPr/>
        </p:nvSpPr>
        <p:spPr>
          <a:xfrm>
            <a:off x="392007" y="2236894"/>
            <a:ext cx="11407986" cy="3108543"/>
          </a:xfrm>
          <a:prstGeom prst="rect">
            <a:avLst/>
          </a:prstGeom>
          <a:noFill/>
        </p:spPr>
        <p:txBody>
          <a:bodyPr wrap="square" rtlCol="0">
            <a:spAutoFit/>
          </a:bodyPr>
          <a:lstStyle/>
          <a:p>
            <a:pPr algn="just"/>
            <a:r>
              <a:rPr lang="en-US" sz="1400" b="1" dirty="0">
                <a:latin typeface="Segoe UI" panose="020B0502040204020203" pitchFamily="34" charset="0"/>
                <a:cs typeface="Segoe UI" panose="020B0502040204020203" pitchFamily="34" charset="0"/>
              </a:rPr>
              <a:t>Intercept (3945.97): </a:t>
            </a:r>
            <a:r>
              <a:rPr lang="en-US" sz="1400" dirty="0">
                <a:latin typeface="Segoe UI" panose="020B0502040204020203" pitchFamily="34" charset="0"/>
                <a:cs typeface="Segoe UI" panose="020B0502040204020203" pitchFamily="34" charset="0"/>
              </a:rPr>
              <a:t>This represents the base price of a diamond when all other variables are zero. While this value may not be meaningful on its own in real-world terms (since no diamond has all zero features), it serves as the starting point of the regression equation.</a:t>
            </a:r>
          </a:p>
          <a:p>
            <a:pPr algn="just"/>
            <a:endParaRPr lang="en-US" sz="1400" dirty="0">
              <a:latin typeface="Segoe UI" panose="020B0502040204020203" pitchFamily="34" charset="0"/>
              <a:cs typeface="Segoe UI" panose="020B0502040204020203" pitchFamily="34" charset="0"/>
            </a:endParaRPr>
          </a:p>
          <a:p>
            <a:pPr algn="just"/>
            <a:r>
              <a:rPr lang="en-US" sz="1400" b="1" dirty="0">
                <a:latin typeface="Segoe UI" panose="020B0502040204020203" pitchFamily="34" charset="0"/>
                <a:cs typeface="Segoe UI" panose="020B0502040204020203" pitchFamily="34" charset="0"/>
              </a:rPr>
              <a:t>carat (5423.17):</a:t>
            </a:r>
            <a:r>
              <a:rPr lang="en-US" sz="1400" dirty="0">
                <a:latin typeface="Segoe UI" panose="020B0502040204020203" pitchFamily="34" charset="0"/>
                <a:cs typeface="Segoe UI" panose="020B0502040204020203" pitchFamily="34" charset="0"/>
              </a:rPr>
              <a:t> For each additional carat of weight, the price of the diamond increases by 5423.17 USD, holding all other factors constant. Carat weight has the most significant positive effect on price, as expected.</a:t>
            </a:r>
          </a:p>
          <a:p>
            <a:pPr algn="just"/>
            <a:endParaRPr lang="en-US" sz="1400" dirty="0">
              <a:latin typeface="Segoe UI" panose="020B0502040204020203" pitchFamily="34" charset="0"/>
              <a:cs typeface="Segoe UI" panose="020B0502040204020203" pitchFamily="34" charset="0"/>
            </a:endParaRPr>
          </a:p>
          <a:p>
            <a:pPr algn="just"/>
            <a:r>
              <a:rPr lang="en-US" sz="1400" b="1" dirty="0">
                <a:latin typeface="Segoe UI" panose="020B0502040204020203" pitchFamily="34" charset="0"/>
                <a:cs typeface="Segoe UI" panose="020B0502040204020203" pitchFamily="34" charset="0"/>
              </a:rPr>
              <a:t>depth (-91.83) and table (-58.17):</a:t>
            </a:r>
            <a:r>
              <a:rPr lang="en-US" sz="1400" dirty="0">
                <a:latin typeface="Segoe UI" panose="020B0502040204020203" pitchFamily="34" charset="0"/>
                <a:cs typeface="Segoe UI" panose="020B0502040204020203" pitchFamily="34" charset="0"/>
              </a:rPr>
              <a:t> These coefficients are relatively small, meaning that changes in the depth percentage and the width of the diamond's table have a modest impact on the price. A 1% increase in depth decreases the price by 91.83 USD, while an increase in table width decreases the price by 58.17 USD.</a:t>
            </a:r>
          </a:p>
          <a:p>
            <a:pPr algn="just"/>
            <a:endParaRPr lang="en-US" sz="1400" dirty="0">
              <a:latin typeface="Segoe UI" panose="020B0502040204020203" pitchFamily="34" charset="0"/>
              <a:cs typeface="Segoe UI" panose="020B0502040204020203" pitchFamily="34" charset="0"/>
            </a:endParaRPr>
          </a:p>
          <a:p>
            <a:pPr algn="just"/>
            <a:r>
              <a:rPr lang="en-US" sz="1400" b="1" dirty="0">
                <a:latin typeface="Segoe UI" panose="020B0502040204020203" pitchFamily="34" charset="0"/>
                <a:cs typeface="Segoe UI" panose="020B0502040204020203" pitchFamily="34" charset="0"/>
              </a:rPr>
              <a:t>x (-1190.32), y (5.33), and z (-50.84):</a:t>
            </a:r>
            <a:r>
              <a:rPr lang="en-US" sz="1400" dirty="0">
                <a:latin typeface="Segoe UI" panose="020B0502040204020203" pitchFamily="34" charset="0"/>
                <a:cs typeface="Segoe UI" panose="020B0502040204020203" pitchFamily="34" charset="0"/>
              </a:rPr>
              <a:t> These represent the physical dimensions of the diamond in millimeters. Interestingly, an increase in the length (x) decreases the price significantly by 1190.32 USD, while the width (y) has a negligible positive impact, and the depth (z) also has a slight negative impact.</a:t>
            </a:r>
          </a:p>
          <a:p>
            <a:pPr algn="just"/>
            <a:endParaRPr lang="en-US" sz="1400"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6795819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C86D3-8FD1-4F47-A319-7D0542E48B2F}"/>
              </a:ext>
            </a:extLst>
          </p:cNvPr>
          <p:cNvSpPr>
            <a:spLocks noGrp="1"/>
          </p:cNvSpPr>
          <p:nvPr>
            <p:ph type="title"/>
          </p:nvPr>
        </p:nvSpPr>
        <p:spPr>
          <a:xfrm>
            <a:off x="1066800" y="168070"/>
            <a:ext cx="10058400" cy="1450757"/>
          </a:xfrm>
        </p:spPr>
        <p:txBody>
          <a:bodyPr vert="horz" lIns="91440" tIns="45720" rIns="91440" bIns="45720" rtlCol="0">
            <a:normAutofit/>
          </a:bodyPr>
          <a:lstStyle/>
          <a:p>
            <a:r>
              <a:rPr lang="en-US" dirty="0">
                <a:latin typeface="Segoe UI" panose="020B0502040204020203" pitchFamily="34" charset="0"/>
                <a:cs typeface="Segoe UI" panose="020B0502040204020203" pitchFamily="34" charset="0"/>
              </a:rPr>
              <a:t>Explanation of the Coefficients</a:t>
            </a:r>
          </a:p>
        </p:txBody>
      </p:sp>
      <p:sp>
        <p:nvSpPr>
          <p:cNvPr id="7" name="TextBox 6">
            <a:extLst>
              <a:ext uri="{FF2B5EF4-FFF2-40B4-BE49-F238E27FC236}">
                <a16:creationId xmlns:a16="http://schemas.microsoft.com/office/drawing/2014/main" id="{7412376A-E6F7-4031-6BFE-BDB706BD3621}"/>
              </a:ext>
            </a:extLst>
          </p:cNvPr>
          <p:cNvSpPr txBox="1"/>
          <p:nvPr/>
        </p:nvSpPr>
        <p:spPr>
          <a:xfrm>
            <a:off x="392007" y="2338494"/>
            <a:ext cx="11407986" cy="2031325"/>
          </a:xfrm>
          <a:prstGeom prst="rect">
            <a:avLst/>
          </a:prstGeom>
          <a:noFill/>
        </p:spPr>
        <p:txBody>
          <a:bodyPr wrap="square" rtlCol="0">
            <a:spAutoFit/>
          </a:bodyPr>
          <a:lstStyle/>
          <a:p>
            <a:pPr algn="just"/>
            <a:r>
              <a:rPr lang="en-US" sz="1400" b="1" dirty="0">
                <a:latin typeface="Segoe UI" panose="020B0502040204020203" pitchFamily="34" charset="0"/>
                <a:cs typeface="Segoe UI" panose="020B0502040204020203" pitchFamily="34" charset="0"/>
              </a:rPr>
              <a:t>Cut Quality: </a:t>
            </a:r>
            <a:r>
              <a:rPr lang="en-US" sz="1400" b="1" dirty="0" err="1">
                <a:latin typeface="Segoe UI" panose="020B0502040204020203" pitchFamily="34" charset="0"/>
                <a:cs typeface="Segoe UI" panose="020B0502040204020203" pitchFamily="34" charset="0"/>
              </a:rPr>
              <a:t>cut_Good</a:t>
            </a:r>
            <a:r>
              <a:rPr lang="en-US" sz="1400" b="1" dirty="0">
                <a:latin typeface="Segoe UI" panose="020B0502040204020203" pitchFamily="34" charset="0"/>
                <a:cs typeface="Segoe UI" panose="020B0502040204020203" pitchFamily="34" charset="0"/>
              </a:rPr>
              <a:t> (180.52), </a:t>
            </a:r>
            <a:r>
              <a:rPr lang="en-US" sz="1400" b="1" dirty="0" err="1">
                <a:latin typeface="Segoe UI" panose="020B0502040204020203" pitchFamily="34" charset="0"/>
                <a:cs typeface="Segoe UI" panose="020B0502040204020203" pitchFamily="34" charset="0"/>
              </a:rPr>
              <a:t>cut_Ideal</a:t>
            </a:r>
            <a:r>
              <a:rPr lang="en-US" sz="1400" b="1" dirty="0">
                <a:latin typeface="Segoe UI" panose="020B0502040204020203" pitchFamily="34" charset="0"/>
                <a:cs typeface="Segoe UI" panose="020B0502040204020203" pitchFamily="34" charset="0"/>
              </a:rPr>
              <a:t> (434.96), </a:t>
            </a:r>
            <a:r>
              <a:rPr lang="en-US" sz="1400" b="1" dirty="0" err="1">
                <a:latin typeface="Segoe UI" panose="020B0502040204020203" pitchFamily="34" charset="0"/>
                <a:cs typeface="Segoe UI" panose="020B0502040204020203" pitchFamily="34" charset="0"/>
              </a:rPr>
              <a:t>cut_Premium</a:t>
            </a:r>
            <a:r>
              <a:rPr lang="en-US" sz="1400" b="1" dirty="0">
                <a:latin typeface="Segoe UI" panose="020B0502040204020203" pitchFamily="34" charset="0"/>
                <a:cs typeface="Segoe UI" panose="020B0502040204020203" pitchFamily="34" charset="0"/>
              </a:rPr>
              <a:t> (355.01), </a:t>
            </a:r>
            <a:r>
              <a:rPr lang="en-US" sz="1400" b="1" dirty="0" err="1">
                <a:latin typeface="Segoe UI" panose="020B0502040204020203" pitchFamily="34" charset="0"/>
                <a:cs typeface="Segoe UI" panose="020B0502040204020203" pitchFamily="34" charset="0"/>
              </a:rPr>
              <a:t>cut_Very</a:t>
            </a:r>
            <a:r>
              <a:rPr lang="en-US" sz="1400" b="1" dirty="0">
                <a:latin typeface="Segoe UI" panose="020B0502040204020203" pitchFamily="34" charset="0"/>
                <a:cs typeface="Segoe UI" panose="020B0502040204020203" pitchFamily="34" charset="0"/>
              </a:rPr>
              <a:t> Good (322.90):</a:t>
            </a:r>
            <a:r>
              <a:rPr lang="en-US" sz="1400" dirty="0">
                <a:latin typeface="Segoe UI" panose="020B0502040204020203" pitchFamily="34" charset="0"/>
                <a:cs typeface="Segoe UI" panose="020B0502040204020203" pitchFamily="34" charset="0"/>
              </a:rPr>
              <a:t> Diamonds with higher-quality cuts (e.g., Ideal and Premium) command higher prices. For instance, a diamond with an Ideal cut increases in price by 434.96 USD compared to a Fair cut.</a:t>
            </a:r>
          </a:p>
          <a:p>
            <a:pPr algn="just"/>
            <a:endParaRPr lang="en-US" sz="1400" dirty="0">
              <a:latin typeface="Segoe UI" panose="020B0502040204020203" pitchFamily="34" charset="0"/>
              <a:cs typeface="Segoe UI" panose="020B0502040204020203" pitchFamily="34" charset="0"/>
            </a:endParaRPr>
          </a:p>
          <a:p>
            <a:pPr algn="just"/>
            <a:r>
              <a:rPr lang="en-US" sz="1400" b="1" dirty="0">
                <a:latin typeface="Segoe UI" panose="020B0502040204020203" pitchFamily="34" charset="0"/>
                <a:cs typeface="Segoe UI" panose="020B0502040204020203" pitchFamily="34" charset="0"/>
              </a:rPr>
              <a:t>Color : </a:t>
            </a:r>
            <a:r>
              <a:rPr lang="en-US" sz="1400" b="1" dirty="0" err="1">
                <a:latin typeface="Segoe UI" panose="020B0502040204020203" pitchFamily="34" charset="0"/>
                <a:cs typeface="Segoe UI" panose="020B0502040204020203" pitchFamily="34" charset="0"/>
              </a:rPr>
              <a:t>color_E</a:t>
            </a:r>
            <a:r>
              <a:rPr lang="en-US" sz="1400" b="1" dirty="0">
                <a:latin typeface="Segoe UI" panose="020B0502040204020203" pitchFamily="34" charset="0"/>
                <a:cs typeface="Segoe UI" panose="020B0502040204020203" pitchFamily="34" charset="0"/>
              </a:rPr>
              <a:t> (-77.69) to </a:t>
            </a:r>
            <a:r>
              <a:rPr lang="en-US" sz="1400" b="1" dirty="0" err="1">
                <a:latin typeface="Segoe UI" panose="020B0502040204020203" pitchFamily="34" charset="0"/>
                <a:cs typeface="Segoe UI" panose="020B0502040204020203" pitchFamily="34" charset="0"/>
              </a:rPr>
              <a:t>color_J</a:t>
            </a:r>
            <a:r>
              <a:rPr lang="en-US" sz="1400" b="1" dirty="0">
                <a:latin typeface="Segoe UI" panose="020B0502040204020203" pitchFamily="34" charset="0"/>
                <a:cs typeface="Segoe UI" panose="020B0502040204020203" pitchFamily="34" charset="0"/>
              </a:rPr>
              <a:t> (-529.48):</a:t>
            </a:r>
            <a:r>
              <a:rPr lang="en-US" sz="1400" dirty="0">
                <a:latin typeface="Segoe UI" panose="020B0502040204020203" pitchFamily="34" charset="0"/>
                <a:cs typeface="Segoe UI" panose="020B0502040204020203" pitchFamily="34" charset="0"/>
              </a:rPr>
              <a:t> As the diamond color moves further from the best quality (D), its price decreases. For example, a diamond with color J is priced 529.48 USD lower than a diamond with color D.</a:t>
            </a:r>
          </a:p>
          <a:p>
            <a:pPr algn="just"/>
            <a:endParaRPr lang="en-US" sz="1400" dirty="0">
              <a:latin typeface="Segoe UI" panose="020B0502040204020203" pitchFamily="34" charset="0"/>
              <a:cs typeface="Segoe UI" panose="020B0502040204020203" pitchFamily="34" charset="0"/>
            </a:endParaRPr>
          </a:p>
          <a:p>
            <a:pPr algn="just"/>
            <a:r>
              <a:rPr lang="en-US" sz="1400" b="1" dirty="0">
                <a:latin typeface="Segoe UI" panose="020B0502040204020203" pitchFamily="34" charset="0"/>
                <a:cs typeface="Segoe UI" panose="020B0502040204020203" pitchFamily="34" charset="0"/>
              </a:rPr>
              <a:t>Clarity: </a:t>
            </a:r>
            <a:r>
              <a:rPr lang="en-US" sz="1400" b="1" dirty="0" err="1">
                <a:latin typeface="Segoe UI" panose="020B0502040204020203" pitchFamily="34" charset="0"/>
                <a:cs typeface="Segoe UI" panose="020B0502040204020203" pitchFamily="34" charset="0"/>
              </a:rPr>
              <a:t>clarity_IF</a:t>
            </a:r>
            <a:r>
              <a:rPr lang="en-US" sz="1400" b="1" dirty="0">
                <a:latin typeface="Segoe UI" panose="020B0502040204020203" pitchFamily="34" charset="0"/>
                <a:cs typeface="Segoe UI" panose="020B0502040204020203" pitchFamily="34" charset="0"/>
              </a:rPr>
              <a:t> (938.25), clarity_SI1 (1561.60), clarity_VS1 (1641.65), etc.:</a:t>
            </a:r>
            <a:r>
              <a:rPr lang="en-US" sz="1400" dirty="0">
                <a:latin typeface="Segoe UI" panose="020B0502040204020203" pitchFamily="34" charset="0"/>
                <a:cs typeface="Segoe UI" panose="020B0502040204020203" pitchFamily="34" charset="0"/>
              </a:rPr>
              <a:t> Clarity has a significant positive impact on price. A diamond with SI1 clarity adds 1561.60 USD to the price compared to the baseline clarity (I1), and higher clarity grades like VS2 add even more.</a:t>
            </a:r>
          </a:p>
        </p:txBody>
      </p:sp>
    </p:spTree>
    <p:extLst>
      <p:ext uri="{BB962C8B-B14F-4D97-AF65-F5344CB8AC3E}">
        <p14:creationId xmlns:p14="http://schemas.microsoft.com/office/powerpoint/2010/main" val="17706943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C86D3-8FD1-4F47-A319-7D0542E48B2F}"/>
              </a:ext>
            </a:extLst>
          </p:cNvPr>
          <p:cNvSpPr>
            <a:spLocks noGrp="1"/>
          </p:cNvSpPr>
          <p:nvPr>
            <p:ph type="title"/>
          </p:nvPr>
        </p:nvSpPr>
        <p:spPr>
          <a:xfrm>
            <a:off x="1066800" y="168070"/>
            <a:ext cx="10058400" cy="1450757"/>
          </a:xfrm>
        </p:spPr>
        <p:txBody>
          <a:bodyPr vert="horz" lIns="91440" tIns="45720" rIns="91440" bIns="45720" rtlCol="0">
            <a:normAutofit/>
          </a:bodyPr>
          <a:lstStyle/>
          <a:p>
            <a:r>
              <a:rPr lang="en-US" dirty="0">
                <a:latin typeface="Segoe UI" panose="020B0502040204020203" pitchFamily="34" charset="0"/>
                <a:cs typeface="Segoe UI" panose="020B0502040204020203" pitchFamily="34" charset="0"/>
              </a:rPr>
              <a:t>Regression Model Output</a:t>
            </a:r>
          </a:p>
        </p:txBody>
      </p:sp>
      <p:sp>
        <p:nvSpPr>
          <p:cNvPr id="7" name="TextBox 6">
            <a:extLst>
              <a:ext uri="{FF2B5EF4-FFF2-40B4-BE49-F238E27FC236}">
                <a16:creationId xmlns:a16="http://schemas.microsoft.com/office/drawing/2014/main" id="{7412376A-E6F7-4031-6BFE-BDB706BD3621}"/>
              </a:ext>
            </a:extLst>
          </p:cNvPr>
          <p:cNvSpPr txBox="1"/>
          <p:nvPr/>
        </p:nvSpPr>
        <p:spPr>
          <a:xfrm>
            <a:off x="1152737" y="2277946"/>
            <a:ext cx="9886526" cy="2098908"/>
          </a:xfrm>
          <a:prstGeom prst="rect">
            <a:avLst/>
          </a:prstGeom>
          <a:noFill/>
        </p:spPr>
        <p:txBody>
          <a:bodyPr wrap="square" rtlCol="0">
            <a:spAutoFit/>
          </a:bodyPr>
          <a:lstStyle/>
          <a:p>
            <a:pPr algn="just"/>
            <a:r>
              <a:rPr lang="en-US" sz="1400" b="1" dirty="0">
                <a:latin typeface="Segoe UI" panose="020B0502040204020203" pitchFamily="34" charset="0"/>
                <a:cs typeface="Segoe UI" panose="020B0502040204020203" pitchFamily="34" charset="0"/>
              </a:rPr>
              <a:t>The performance of the multivariate regression model is summarized by the following key metrics:</a:t>
            </a:r>
          </a:p>
          <a:p>
            <a:pPr algn="just"/>
            <a:endParaRPr lang="en-US" sz="1400" b="1" dirty="0">
              <a:latin typeface="Segoe UI" panose="020B0502040204020203" pitchFamily="34" charset="0"/>
              <a:cs typeface="Segoe UI" panose="020B0502040204020203" pitchFamily="34" charset="0"/>
            </a:endParaRPr>
          </a:p>
          <a:p>
            <a:pPr algn="just">
              <a:lnSpc>
                <a:spcPct val="150000"/>
              </a:lnSpc>
            </a:pPr>
            <a:r>
              <a:rPr lang="en-US" sz="1400" dirty="0">
                <a:latin typeface="Segoe UI" panose="020B0502040204020203" pitchFamily="34" charset="0"/>
                <a:cs typeface="Segoe UI" panose="020B0502040204020203" pitchFamily="34" charset="0"/>
              </a:rPr>
              <a:t>R² (R-squared): 0.92</a:t>
            </a:r>
          </a:p>
          <a:p>
            <a:pPr algn="just">
              <a:lnSpc>
                <a:spcPct val="150000"/>
              </a:lnSpc>
            </a:pPr>
            <a:r>
              <a:rPr lang="en-US" sz="1400" dirty="0">
                <a:latin typeface="Segoe UI" panose="020B0502040204020203" pitchFamily="34" charset="0"/>
                <a:cs typeface="Segoe UI" panose="020B0502040204020203" pitchFamily="34" charset="0"/>
              </a:rPr>
              <a:t>Adjusted R²: 0.92</a:t>
            </a:r>
          </a:p>
          <a:p>
            <a:pPr algn="just">
              <a:lnSpc>
                <a:spcPct val="150000"/>
              </a:lnSpc>
            </a:pPr>
            <a:r>
              <a:rPr lang="en-US" sz="1400" dirty="0">
                <a:latin typeface="Segoe UI" panose="020B0502040204020203" pitchFamily="34" charset="0"/>
                <a:cs typeface="Segoe UI" panose="020B0502040204020203" pitchFamily="34" charset="0"/>
              </a:rPr>
              <a:t>Mean Absolute Error (MAE): 732.62</a:t>
            </a:r>
          </a:p>
          <a:p>
            <a:pPr algn="just">
              <a:lnSpc>
                <a:spcPct val="150000"/>
              </a:lnSpc>
            </a:pPr>
            <a:r>
              <a:rPr lang="en-US" sz="1400" dirty="0">
                <a:latin typeface="Segoe UI" panose="020B0502040204020203" pitchFamily="34" charset="0"/>
                <a:cs typeface="Segoe UI" panose="020B0502040204020203" pitchFamily="34" charset="0"/>
              </a:rPr>
              <a:t>Mean Squared Error (MSE): 1,284,446.80</a:t>
            </a:r>
          </a:p>
          <a:p>
            <a:pPr algn="just">
              <a:lnSpc>
                <a:spcPct val="150000"/>
              </a:lnSpc>
            </a:pPr>
            <a:r>
              <a:rPr lang="en-US" sz="1400" dirty="0">
                <a:latin typeface="Segoe UI" panose="020B0502040204020203" pitchFamily="34" charset="0"/>
                <a:cs typeface="Segoe UI" panose="020B0502040204020203" pitchFamily="34" charset="0"/>
              </a:rPr>
              <a:t>Root Mean Squared Error (RMSE): 1,133.33</a:t>
            </a:r>
          </a:p>
        </p:txBody>
      </p:sp>
    </p:spTree>
    <p:extLst>
      <p:ext uri="{BB962C8B-B14F-4D97-AF65-F5344CB8AC3E}">
        <p14:creationId xmlns:p14="http://schemas.microsoft.com/office/powerpoint/2010/main" val="9263275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C86D3-8FD1-4F47-A319-7D0542E48B2F}"/>
              </a:ext>
            </a:extLst>
          </p:cNvPr>
          <p:cNvSpPr>
            <a:spLocks noGrp="1"/>
          </p:cNvSpPr>
          <p:nvPr>
            <p:ph type="title"/>
          </p:nvPr>
        </p:nvSpPr>
        <p:spPr>
          <a:xfrm>
            <a:off x="1066800" y="168070"/>
            <a:ext cx="10058400" cy="1450757"/>
          </a:xfrm>
        </p:spPr>
        <p:txBody>
          <a:bodyPr vert="horz" lIns="91440" tIns="45720" rIns="91440" bIns="45720" rtlCol="0">
            <a:normAutofit/>
          </a:bodyPr>
          <a:lstStyle/>
          <a:p>
            <a:r>
              <a:rPr lang="en-US" dirty="0">
                <a:latin typeface="Segoe UI" panose="020B0502040204020203" pitchFamily="34" charset="0"/>
                <a:cs typeface="Segoe UI" panose="020B0502040204020203" pitchFamily="34" charset="0"/>
              </a:rPr>
              <a:t>Explanation of Metrics</a:t>
            </a:r>
          </a:p>
        </p:txBody>
      </p:sp>
      <p:sp>
        <p:nvSpPr>
          <p:cNvPr id="7" name="TextBox 6">
            <a:extLst>
              <a:ext uri="{FF2B5EF4-FFF2-40B4-BE49-F238E27FC236}">
                <a16:creationId xmlns:a16="http://schemas.microsoft.com/office/drawing/2014/main" id="{7412376A-E6F7-4031-6BFE-BDB706BD3621}"/>
              </a:ext>
            </a:extLst>
          </p:cNvPr>
          <p:cNvSpPr txBox="1"/>
          <p:nvPr/>
        </p:nvSpPr>
        <p:spPr>
          <a:xfrm>
            <a:off x="741469" y="2252545"/>
            <a:ext cx="10709062" cy="3323987"/>
          </a:xfrm>
          <a:prstGeom prst="rect">
            <a:avLst/>
          </a:prstGeom>
          <a:noFill/>
        </p:spPr>
        <p:txBody>
          <a:bodyPr wrap="square" rtlCol="0">
            <a:spAutoFit/>
          </a:bodyPr>
          <a:lstStyle/>
          <a:p>
            <a:pPr algn="just"/>
            <a:r>
              <a:rPr lang="en-US" sz="1400" dirty="0">
                <a:latin typeface="Segoe UI" panose="020B0502040204020203" pitchFamily="34" charset="0"/>
                <a:cs typeface="Segoe UI" panose="020B0502040204020203" pitchFamily="34" charset="0"/>
              </a:rPr>
              <a:t>R² (R-squared) = 0.92</a:t>
            </a:r>
          </a:p>
          <a:p>
            <a:pPr algn="just"/>
            <a:r>
              <a:rPr lang="en-US" sz="1400" dirty="0">
                <a:latin typeface="Segoe UI" panose="020B0502040204020203" pitchFamily="34" charset="0"/>
                <a:cs typeface="Segoe UI" panose="020B0502040204020203" pitchFamily="34" charset="0"/>
              </a:rPr>
              <a:t>The R² value represents how well the independent variables (features like carat, cut, color, clarity, etc.) explain the variability in the dependent variable (diamond price). An R² value of 0.92 means that 92% of the variation in diamond prices is explained by the model. This is a strong indication that the model is capturing most of the important factors that influence diamond prices.</a:t>
            </a:r>
          </a:p>
          <a:p>
            <a:pPr algn="just"/>
            <a:endParaRPr lang="en-US" sz="1400" dirty="0">
              <a:latin typeface="Segoe UI" panose="020B0502040204020203" pitchFamily="34" charset="0"/>
              <a:cs typeface="Segoe UI" panose="020B0502040204020203" pitchFamily="34" charset="0"/>
            </a:endParaRPr>
          </a:p>
          <a:p>
            <a:pPr algn="just"/>
            <a:r>
              <a:rPr lang="en-US" sz="1400" dirty="0">
                <a:latin typeface="Segoe UI" panose="020B0502040204020203" pitchFamily="34" charset="0"/>
                <a:cs typeface="Segoe UI" panose="020B0502040204020203" pitchFamily="34" charset="0"/>
              </a:rPr>
              <a:t>Adjusted R² = 0.92</a:t>
            </a:r>
          </a:p>
          <a:p>
            <a:pPr algn="just"/>
            <a:r>
              <a:rPr lang="en-US" sz="1400" dirty="0">
                <a:latin typeface="Segoe UI" panose="020B0502040204020203" pitchFamily="34" charset="0"/>
                <a:cs typeface="Segoe UI" panose="020B0502040204020203" pitchFamily="34" charset="0"/>
              </a:rPr>
              <a:t>The Adjusted R² is a more refined version of R² that adjusts for the number of predictors (independent variables) in the model. It penalizes the R² value when unnecessary predictors are added, ensuring that only meaningful variables improve the model's accuracy. Since the Adjusted R² is also 0.92, this confirms that the predictors used in the model (carat, cut, color, clarity, etc.) are all contributing significantly to explaining the price, without overfitting the model.</a:t>
            </a:r>
          </a:p>
          <a:p>
            <a:pPr algn="just"/>
            <a:endParaRPr lang="en-US" sz="1400" dirty="0">
              <a:latin typeface="Segoe UI" panose="020B0502040204020203" pitchFamily="34" charset="0"/>
              <a:cs typeface="Segoe UI" panose="020B0502040204020203" pitchFamily="34" charset="0"/>
            </a:endParaRPr>
          </a:p>
          <a:p>
            <a:pPr algn="just"/>
            <a:r>
              <a:rPr lang="en-US" sz="1400" dirty="0">
                <a:latin typeface="Segoe UI" panose="020B0502040204020203" pitchFamily="34" charset="0"/>
                <a:cs typeface="Segoe UI" panose="020B0502040204020203" pitchFamily="34" charset="0"/>
              </a:rPr>
              <a:t>Mean Absolute Error (MAE) = 732.62 USD</a:t>
            </a:r>
          </a:p>
          <a:p>
            <a:pPr algn="just"/>
            <a:r>
              <a:rPr lang="en-US" sz="1400" dirty="0">
                <a:latin typeface="Segoe UI" panose="020B0502040204020203" pitchFamily="34" charset="0"/>
                <a:cs typeface="Segoe UI" panose="020B0502040204020203" pitchFamily="34" charset="0"/>
              </a:rPr>
              <a:t>The MAE measures the average absolute difference between the predicted prices and the actual prices of diamonds. An MAE of 732.62 USD means that, on average, the model’s price predictions are off by about 732 USD. This gives us a clear understanding of the typical error margin when using the model for predicting diamond prices.</a:t>
            </a:r>
          </a:p>
        </p:txBody>
      </p:sp>
    </p:spTree>
    <p:extLst>
      <p:ext uri="{BB962C8B-B14F-4D97-AF65-F5344CB8AC3E}">
        <p14:creationId xmlns:p14="http://schemas.microsoft.com/office/powerpoint/2010/main" val="23321604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C86D3-8FD1-4F47-A319-7D0542E48B2F}"/>
              </a:ext>
            </a:extLst>
          </p:cNvPr>
          <p:cNvSpPr>
            <a:spLocks noGrp="1"/>
          </p:cNvSpPr>
          <p:nvPr>
            <p:ph type="title"/>
          </p:nvPr>
        </p:nvSpPr>
        <p:spPr>
          <a:xfrm>
            <a:off x="1066800" y="168070"/>
            <a:ext cx="10058400" cy="1450757"/>
          </a:xfrm>
        </p:spPr>
        <p:txBody>
          <a:bodyPr vert="horz" lIns="91440" tIns="45720" rIns="91440" bIns="45720" rtlCol="0">
            <a:normAutofit/>
          </a:bodyPr>
          <a:lstStyle/>
          <a:p>
            <a:r>
              <a:rPr lang="en-US" dirty="0">
                <a:latin typeface="Segoe UI" panose="020B0502040204020203" pitchFamily="34" charset="0"/>
                <a:cs typeface="Segoe UI" panose="020B0502040204020203" pitchFamily="34" charset="0"/>
              </a:rPr>
              <a:t>Explanation of Metrics</a:t>
            </a:r>
          </a:p>
        </p:txBody>
      </p:sp>
      <p:sp>
        <p:nvSpPr>
          <p:cNvPr id="7" name="TextBox 6">
            <a:extLst>
              <a:ext uri="{FF2B5EF4-FFF2-40B4-BE49-F238E27FC236}">
                <a16:creationId xmlns:a16="http://schemas.microsoft.com/office/drawing/2014/main" id="{7412376A-E6F7-4031-6BFE-BDB706BD3621}"/>
              </a:ext>
            </a:extLst>
          </p:cNvPr>
          <p:cNvSpPr txBox="1"/>
          <p:nvPr/>
        </p:nvSpPr>
        <p:spPr>
          <a:xfrm>
            <a:off x="741469" y="2286412"/>
            <a:ext cx="10709062" cy="2246769"/>
          </a:xfrm>
          <a:prstGeom prst="rect">
            <a:avLst/>
          </a:prstGeom>
          <a:noFill/>
        </p:spPr>
        <p:txBody>
          <a:bodyPr wrap="square" rtlCol="0">
            <a:spAutoFit/>
          </a:bodyPr>
          <a:lstStyle/>
          <a:p>
            <a:pPr algn="just"/>
            <a:r>
              <a:rPr lang="en-US" sz="1400" dirty="0">
                <a:latin typeface="Segoe UI" panose="020B0502040204020203" pitchFamily="34" charset="0"/>
                <a:cs typeface="Segoe UI" panose="020B0502040204020203" pitchFamily="34" charset="0"/>
              </a:rPr>
              <a:t>Mean Squared Error (MSE) = 1,284,446.80</a:t>
            </a:r>
          </a:p>
          <a:p>
            <a:pPr algn="just"/>
            <a:r>
              <a:rPr lang="en-US" sz="1400" dirty="0">
                <a:latin typeface="Segoe UI" panose="020B0502040204020203" pitchFamily="34" charset="0"/>
                <a:cs typeface="Segoe UI" panose="020B0502040204020203" pitchFamily="34" charset="0"/>
              </a:rPr>
              <a:t>The MSE calculates the average of the squared differences between predicted and actual prices. It penalizes larger errors more than smaller ones, which helps in identifying any significant mispredictions. A higher MSE indicates the presence of some larger errors in prediction, but it’s mainly used to calculate the RMSE.</a:t>
            </a:r>
          </a:p>
          <a:p>
            <a:pPr algn="just"/>
            <a:endParaRPr lang="en-US" sz="1400" dirty="0">
              <a:latin typeface="Segoe UI" panose="020B0502040204020203" pitchFamily="34" charset="0"/>
              <a:cs typeface="Segoe UI" panose="020B0502040204020203" pitchFamily="34" charset="0"/>
            </a:endParaRPr>
          </a:p>
          <a:p>
            <a:pPr algn="just"/>
            <a:r>
              <a:rPr lang="en-US" sz="1400" dirty="0">
                <a:latin typeface="Segoe UI" panose="020B0502040204020203" pitchFamily="34" charset="0"/>
                <a:cs typeface="Segoe UI" panose="020B0502040204020203" pitchFamily="34" charset="0"/>
              </a:rPr>
              <a:t>Root Mean Squared Error (RMSE) = 1,133.33 USD</a:t>
            </a:r>
          </a:p>
          <a:p>
            <a:pPr algn="just"/>
            <a:endParaRPr lang="en-US" sz="1400" dirty="0">
              <a:latin typeface="Segoe UI" panose="020B0502040204020203" pitchFamily="34" charset="0"/>
              <a:cs typeface="Segoe UI" panose="020B0502040204020203" pitchFamily="34" charset="0"/>
            </a:endParaRPr>
          </a:p>
          <a:p>
            <a:pPr algn="just"/>
            <a:r>
              <a:rPr lang="en-US" sz="1400" dirty="0">
                <a:latin typeface="Segoe UI" panose="020B0502040204020203" pitchFamily="34" charset="0"/>
                <a:cs typeface="Segoe UI" panose="020B0502040204020203" pitchFamily="34" charset="0"/>
              </a:rPr>
              <a:t>The RMSE is the square root of MSE and is expressed in the same units as the dependent variable (USD in this case). An RMSE of 1,133.33 USD means that the typical prediction error for the price is around 1,133 USD. RMSE is especially useful for understanding the magnitude of larger prediction errors and provides a clearer sense of how close the predictions are to the actual diamond prices.</a:t>
            </a:r>
          </a:p>
        </p:txBody>
      </p:sp>
    </p:spTree>
    <p:extLst>
      <p:ext uri="{BB962C8B-B14F-4D97-AF65-F5344CB8AC3E}">
        <p14:creationId xmlns:p14="http://schemas.microsoft.com/office/powerpoint/2010/main" val="10260403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C86D3-8FD1-4F47-A319-7D0542E48B2F}"/>
              </a:ext>
            </a:extLst>
          </p:cNvPr>
          <p:cNvSpPr>
            <a:spLocks noGrp="1"/>
          </p:cNvSpPr>
          <p:nvPr>
            <p:ph type="title"/>
          </p:nvPr>
        </p:nvSpPr>
        <p:spPr>
          <a:xfrm>
            <a:off x="1000866" y="922867"/>
            <a:ext cx="10449665" cy="831427"/>
          </a:xfrm>
        </p:spPr>
        <p:txBody>
          <a:bodyPr vert="horz" lIns="91440" tIns="45720" rIns="91440" bIns="45720" rtlCol="0">
            <a:normAutofit/>
          </a:bodyPr>
          <a:lstStyle/>
          <a:p>
            <a:r>
              <a:rPr lang="en-US" dirty="0">
                <a:latin typeface="Segoe UI" panose="020B0502040204020203" pitchFamily="34" charset="0"/>
                <a:cs typeface="Segoe UI" panose="020B0502040204020203" pitchFamily="34" charset="0"/>
              </a:rPr>
              <a:t>Recommendations for Mr. John Hughes</a:t>
            </a:r>
          </a:p>
        </p:txBody>
      </p:sp>
      <p:sp>
        <p:nvSpPr>
          <p:cNvPr id="7" name="TextBox 6">
            <a:extLst>
              <a:ext uri="{FF2B5EF4-FFF2-40B4-BE49-F238E27FC236}">
                <a16:creationId xmlns:a16="http://schemas.microsoft.com/office/drawing/2014/main" id="{7412376A-E6F7-4031-6BFE-BDB706BD3621}"/>
              </a:ext>
            </a:extLst>
          </p:cNvPr>
          <p:cNvSpPr txBox="1"/>
          <p:nvPr/>
        </p:nvSpPr>
        <p:spPr>
          <a:xfrm>
            <a:off x="741469" y="2294879"/>
            <a:ext cx="10709062" cy="2677656"/>
          </a:xfrm>
          <a:prstGeom prst="rect">
            <a:avLst/>
          </a:prstGeom>
          <a:noFill/>
        </p:spPr>
        <p:txBody>
          <a:bodyPr wrap="square" rtlCol="0">
            <a:spAutoFit/>
          </a:bodyPr>
          <a:lstStyle/>
          <a:p>
            <a:pPr marL="342900" indent="-342900" algn="just">
              <a:buFont typeface="+mj-lt"/>
              <a:buAutoNum type="arabicPeriod"/>
            </a:pPr>
            <a:r>
              <a:rPr lang="en-US" sz="1400" b="1" dirty="0">
                <a:latin typeface="Segoe UI" panose="020B0502040204020203" pitchFamily="34" charset="0"/>
                <a:cs typeface="Segoe UI" panose="020B0502040204020203" pitchFamily="34" charset="0"/>
              </a:rPr>
              <a:t>Focus on Optimizing Carat Weight in Pricing Strategy</a:t>
            </a:r>
          </a:p>
          <a:p>
            <a:pPr algn="just"/>
            <a:r>
              <a:rPr lang="en-US" sz="1400" dirty="0">
                <a:latin typeface="Segoe UI" panose="020B0502040204020203" pitchFamily="34" charset="0"/>
                <a:cs typeface="Segoe UI" panose="020B0502040204020203" pitchFamily="34" charset="0"/>
              </a:rPr>
              <a:t>The model shows that carat weight is by far the most significant factor in determining a diamond’s price, with a coefficient of 5423.17. This means that for each additional carat, the price of the diamond increases by an average of 5,423 USD, all other factors being equal. Given this large impact, I recommend that Mr. Hughes prioritize weight-based pricing adjustments.</a:t>
            </a:r>
          </a:p>
          <a:p>
            <a:pPr algn="just"/>
            <a:endParaRPr lang="en-US" sz="1400" dirty="0">
              <a:latin typeface="Segoe UI" panose="020B0502040204020203" pitchFamily="34" charset="0"/>
              <a:cs typeface="Segoe UI" panose="020B0502040204020203" pitchFamily="34" charset="0"/>
            </a:endParaRPr>
          </a:p>
          <a:p>
            <a:pPr algn="just"/>
            <a:r>
              <a:rPr lang="en-US" sz="1400" b="1" dirty="0">
                <a:latin typeface="Segoe UI" panose="020B0502040204020203" pitchFamily="34" charset="0"/>
                <a:cs typeface="Segoe UI" panose="020B0502040204020203" pitchFamily="34" charset="0"/>
              </a:rPr>
              <a:t>Next Steps:</a:t>
            </a:r>
          </a:p>
          <a:p>
            <a:pPr marL="285750" indent="-285750" algn="just">
              <a:buFont typeface="Arial" panose="020B0604020202020204" pitchFamily="34" charset="0"/>
              <a:buChar char="•"/>
            </a:pPr>
            <a:r>
              <a:rPr lang="en-US" sz="1400" dirty="0">
                <a:latin typeface="Segoe UI" panose="020B0502040204020203" pitchFamily="34" charset="0"/>
                <a:cs typeface="Segoe UI" panose="020B0502040204020203" pitchFamily="34" charset="0"/>
              </a:rPr>
              <a:t>Revisit the pricing structure for diamonds based on their carat weight.</a:t>
            </a:r>
          </a:p>
          <a:p>
            <a:pPr marL="285750" indent="-285750" algn="just">
              <a:buFont typeface="Arial" panose="020B0604020202020204" pitchFamily="34" charset="0"/>
              <a:buChar char="•"/>
            </a:pPr>
            <a:r>
              <a:rPr lang="en-US" sz="1400" dirty="0">
                <a:latin typeface="Segoe UI" panose="020B0502040204020203" pitchFamily="34" charset="0"/>
                <a:cs typeface="Segoe UI" panose="020B0502040204020203" pitchFamily="34" charset="0"/>
              </a:rPr>
              <a:t>Consider creating pricing tiers or discounts for diamonds just below key carat thresholds (e.g., 1.9 carats versus 2.0 carats), as small changes in weight have a substantial effect on price.</a:t>
            </a:r>
          </a:p>
          <a:p>
            <a:pPr marL="285750" indent="-285750" algn="just">
              <a:buFont typeface="Arial" panose="020B0604020202020204" pitchFamily="34" charset="0"/>
              <a:buChar char="•"/>
            </a:pPr>
            <a:r>
              <a:rPr lang="en-US" sz="1400" dirty="0">
                <a:latin typeface="Segoe UI" panose="020B0502040204020203" pitchFamily="34" charset="0"/>
                <a:cs typeface="Segoe UI" panose="020B0502040204020203" pitchFamily="34" charset="0"/>
              </a:rPr>
              <a:t>Use this insight to inform buying and inventory decisions, focusing on sourcing diamonds with high carat weight where possible, as they offer the highest price premium.</a:t>
            </a:r>
          </a:p>
          <a:p>
            <a:pPr algn="just"/>
            <a:endParaRPr lang="en-US" sz="1400"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2632010972"/>
      </p:ext>
    </p:extLst>
  </p:cSld>
  <p:clrMapOvr>
    <a:masterClrMapping/>
  </p:clrMapOvr>
</p:sld>
</file>

<file path=ppt/theme/theme1.xml><?xml version="1.0" encoding="utf-8"?>
<a:theme xmlns:a="http://schemas.openxmlformats.org/drawingml/2006/main" name="Custom">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F5B7AB07-F859-4656-A1C1-DAFCFA0ACA4B}" vid="{A6E2497D-935A-4CFD-B9FD-6DCB15FA68BF}"/>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ppt/theme/themeOverride10.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ppt/theme/themeOverride2.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ppt/theme/themeOverride3.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ppt/theme/themeOverride4.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ppt/theme/themeOverride5.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ppt/theme/themeOverride6.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ppt/theme/themeOverride7.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ppt/theme/themeOverride8.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ppt/theme/themeOverride9.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_ip_UnifiedCompliancePolicyUIAction xmlns="http://schemas.microsoft.com/sharepoint/v3" xsi:nil="true"/>
    <Image xmlns="71af3243-3dd4-4a8d-8c0d-dd76da1f02a5">
      <Url xsi:nil="true"/>
      <Description xsi:nil="true"/>
    </Image>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7" ma:contentTypeDescription="Create a new document." ma:contentTypeScope="" ma:versionID="c6f9a84f66a9c8b9a21755b9ffafb94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27df39e3e7036dff54f89ddd5805ce72"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03EEFF0-FB57-4CB4-8BFC-DF397689E2ED}">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2.xml><?xml version="1.0" encoding="utf-8"?>
<ds:datastoreItem xmlns:ds="http://schemas.openxmlformats.org/officeDocument/2006/customXml" ds:itemID="{AA3F7EDC-E5B4-4BBC-9D2A-CBE6D46C37AD}">
  <ds:schemaRefs>
    <ds:schemaRef ds:uri="http://schemas.microsoft.com/sharepoint/v3/contenttype/forms"/>
  </ds:schemaRefs>
</ds:datastoreItem>
</file>

<file path=customXml/itemProps3.xml><?xml version="1.0" encoding="utf-8"?>
<ds:datastoreItem xmlns:ds="http://schemas.openxmlformats.org/officeDocument/2006/customXml" ds:itemID="{D2957789-34B8-480C-AF9B-3EB54B9E5C9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Statistics focus</Template>
  <TotalTime>488</TotalTime>
  <Words>1875</Words>
  <Application>Microsoft Office PowerPoint</Application>
  <PresentationFormat>Widescreen</PresentationFormat>
  <Paragraphs>87</Paragraphs>
  <Slides>11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Bookman Old Style</vt:lpstr>
      <vt:lpstr>Calibri</vt:lpstr>
      <vt:lpstr>Franklin Gothic Book</vt:lpstr>
      <vt:lpstr>Segoe UI</vt:lpstr>
      <vt:lpstr>Custom</vt:lpstr>
      <vt:lpstr>Assignment #1 – Regression</vt:lpstr>
      <vt:lpstr>Rationale Statement</vt:lpstr>
      <vt:lpstr>Regression Model Formula</vt:lpstr>
      <vt:lpstr>Explanation of the Coefficients</vt:lpstr>
      <vt:lpstr>Explanation of the Coefficients</vt:lpstr>
      <vt:lpstr>Regression Model Output</vt:lpstr>
      <vt:lpstr>Explanation of Metrics</vt:lpstr>
      <vt:lpstr>Explanation of Metrics</vt:lpstr>
      <vt:lpstr>Recommendations for Mr. John Hughes</vt:lpstr>
      <vt:lpstr>Recommendations for Mr. John Hughes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Jay Panchal</dc:creator>
  <cp:lastModifiedBy>Jay Panchal</cp:lastModifiedBy>
  <cp:revision>13</cp:revision>
  <dcterms:created xsi:type="dcterms:W3CDTF">2024-09-20T19:45:58Z</dcterms:created>
  <dcterms:modified xsi:type="dcterms:W3CDTF">2024-09-21T03:54:03Z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